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93" r:id="rId4"/>
    <p:sldId id="274" r:id="rId5"/>
    <p:sldId id="275" r:id="rId6"/>
    <p:sldId id="276" r:id="rId7"/>
    <p:sldId id="277" r:id="rId8"/>
    <p:sldId id="278" r:id="rId9"/>
    <p:sldId id="294" r:id="rId10"/>
    <p:sldId id="279" r:id="rId11"/>
    <p:sldId id="280" r:id="rId12"/>
    <p:sldId id="281" r:id="rId13"/>
    <p:sldId id="282" r:id="rId14"/>
    <p:sldId id="295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6" r:id="rId24"/>
    <p:sldId id="291" r:id="rId25"/>
    <p:sldId id="264" r:id="rId26"/>
    <p:sldId id="265" r:id="rId27"/>
    <p:sldId id="297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AE8F0E-195E-458F-9D3C-E5CA042F5F5A}" type="datetimeFigureOut">
              <a:rPr lang="en-US" smtClean="0"/>
              <a:pPr/>
              <a:t>2017-12-19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F69271-A4C2-4171-BEE9-B7025B87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6477000" cy="1828800"/>
          </a:xfrm>
        </p:spPr>
        <p:txBody>
          <a:bodyPr/>
          <a:lstStyle/>
          <a:p>
            <a:r>
              <a:rPr lang="en-US" b="1" dirty="0" smtClean="0"/>
              <a:t>    Evaluation of antiepileptic drugs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                                     Submitted by: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2400" b="1" dirty="0" err="1" smtClean="0">
                <a:solidFill>
                  <a:schemeClr val="bg1"/>
                </a:solidFill>
              </a:rPr>
              <a:t>Shaema</a:t>
            </a:r>
            <a:r>
              <a:rPr lang="en-US" sz="2400" b="1" dirty="0" smtClean="0">
                <a:solidFill>
                  <a:schemeClr val="bg1"/>
                </a:solidFill>
              </a:rPr>
              <a:t> M. Ali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4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Age and sex </a:t>
            </a:r>
          </a:p>
          <a:p>
            <a:pPr>
              <a:buNone/>
            </a:pPr>
            <a:r>
              <a:rPr lang="en-US" dirty="0" smtClean="0"/>
              <a:t>  This is particularly true of women, who avoid drugs associated with </a:t>
            </a:r>
            <a:r>
              <a:rPr lang="en-US" dirty="0" err="1" smtClean="0"/>
              <a:t>teratogenesis</a:t>
            </a:r>
            <a:r>
              <a:rPr lang="en-US" dirty="0" smtClean="0"/>
              <a:t>, ex. </a:t>
            </a:r>
            <a:r>
              <a:rPr lang="en-US" dirty="0" err="1" smtClean="0"/>
              <a:t>Valproate</a:t>
            </a:r>
            <a:r>
              <a:rPr lang="en-US" dirty="0" smtClean="0"/>
              <a:t> or that have adverse effects on their appearance, ex. </a:t>
            </a:r>
            <a:r>
              <a:rPr lang="en-US" dirty="0" err="1" smtClean="0"/>
              <a:t>Hirsutism</a:t>
            </a:r>
            <a:r>
              <a:rPr lang="en-US" dirty="0" smtClean="0"/>
              <a:t> from </a:t>
            </a:r>
            <a:r>
              <a:rPr lang="en-US" dirty="0" err="1" smtClean="0"/>
              <a:t>phenytoin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4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Polytherapy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If a trial of three or so successive anticonvulsants (i.e. taken as </a:t>
            </a:r>
            <a:r>
              <a:rPr lang="en-US" dirty="0" err="1" smtClean="0"/>
              <a:t>monotherapy</a:t>
            </a:r>
            <a:r>
              <a:rPr lang="en-US" dirty="0" smtClean="0"/>
              <a:t> at adequate dosage for at least several months) does not control a patient's epilepsy, it may be worthwhile trying dual therapy.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5-</a:t>
            </a:r>
            <a:r>
              <a:rPr lang="en-US" b="1" dirty="0" smtClean="0">
                <a:solidFill>
                  <a:srgbClr val="FF0000"/>
                </a:solidFill>
              </a:rPr>
              <a:t> Abrupt withdrawal</a:t>
            </a:r>
          </a:p>
          <a:p>
            <a:pPr>
              <a:buNone/>
            </a:pPr>
            <a:r>
              <a:rPr lang="en-US" b="1" dirty="0" smtClean="0"/>
              <a:t>6-</a:t>
            </a:r>
            <a:r>
              <a:rPr lang="en-US" b="1" dirty="0" smtClean="0">
                <a:solidFill>
                  <a:srgbClr val="FF0000"/>
                </a:solidFill>
              </a:rPr>
              <a:t> Circumstantial seizures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Pregnancy and epilepsy </a:t>
            </a:r>
          </a:p>
          <a:p>
            <a:pPr>
              <a:buNone/>
            </a:pPr>
            <a:r>
              <a:rPr lang="en-US" dirty="0" smtClean="0"/>
              <a:t>  One of the main concerns in this patient group is that all anticonvulsants increase the chance of </a:t>
            </a:r>
            <a:r>
              <a:rPr lang="en-US" dirty="0" err="1" smtClean="0"/>
              <a:t>teratogenicity</a:t>
            </a:r>
            <a:r>
              <a:rPr lang="en-US" dirty="0" smtClean="0"/>
              <a:t>, </a:t>
            </a:r>
            <a:r>
              <a:rPr lang="en-US" dirty="0" smtClean="0"/>
              <a:t>with </a:t>
            </a:r>
            <a:r>
              <a:rPr lang="en-US" dirty="0" err="1" smtClean="0"/>
              <a:t>valproate</a:t>
            </a:r>
            <a:r>
              <a:rPr lang="en-US" dirty="0" smtClean="0"/>
              <a:t>, and </a:t>
            </a:r>
            <a:r>
              <a:rPr lang="en-US" dirty="0" err="1" smtClean="0"/>
              <a:t>phenobarbital</a:t>
            </a:r>
            <a:r>
              <a:rPr lang="en-US" dirty="0" smtClean="0"/>
              <a:t> carrying most risk.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The toxicological hazard must be weighed against the risk of seizures which themselves can be harmful to mother and unborn baby, and are likely to worsen if anticonvulsants are </a:t>
            </a:r>
            <a:r>
              <a:rPr lang="en-US" dirty="0" smtClean="0"/>
              <a:t>discontinued.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Breast feeding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/>
              <a:t>Antiepilepsy</a:t>
            </a:r>
            <a:r>
              <a:rPr lang="en-US" dirty="0" smtClean="0"/>
              <a:t> drugs pass into breast milk: </a:t>
            </a:r>
            <a:r>
              <a:rPr lang="en-US" dirty="0" err="1" smtClean="0"/>
              <a:t>phenobarbital</a:t>
            </a:r>
            <a:r>
              <a:rPr lang="en-US" dirty="0" smtClean="0"/>
              <a:t>, </a:t>
            </a:r>
            <a:r>
              <a:rPr lang="en-US" dirty="0" err="1" smtClean="0"/>
              <a:t>primidone</a:t>
            </a:r>
            <a:r>
              <a:rPr lang="en-US" dirty="0" smtClean="0"/>
              <a:t> and </a:t>
            </a:r>
            <a:r>
              <a:rPr lang="en-US" dirty="0" err="1" smtClean="0"/>
              <a:t>ethosuximide</a:t>
            </a:r>
            <a:r>
              <a:rPr lang="en-US" dirty="0" smtClean="0"/>
              <a:t> in significant quantities, </a:t>
            </a:r>
            <a:r>
              <a:rPr lang="en-US" dirty="0" err="1" smtClean="0"/>
              <a:t>phenytoin</a:t>
            </a:r>
            <a:r>
              <a:rPr lang="en-US" dirty="0" smtClean="0"/>
              <a:t> and sodium </a:t>
            </a:r>
            <a:r>
              <a:rPr lang="en-US" dirty="0" err="1" smtClean="0"/>
              <a:t>valproate</a:t>
            </a:r>
            <a:r>
              <a:rPr lang="en-US" dirty="0" smtClean="0"/>
              <a:t> less so.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Epilepsy and oral contraceptives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Many antiepileptic drugs induce steroid-</a:t>
            </a:r>
            <a:r>
              <a:rPr lang="en-US" dirty="0" err="1" smtClean="0"/>
              <a:t>metabolising</a:t>
            </a:r>
            <a:r>
              <a:rPr lang="en-US" dirty="0" smtClean="0"/>
              <a:t> enzymes and so can cause hormonal contraception to fail. This applies to: </a:t>
            </a:r>
            <a:r>
              <a:rPr lang="en-US" dirty="0" err="1" smtClean="0"/>
              <a:t>carbamazepine</a:t>
            </a:r>
            <a:r>
              <a:rPr lang="en-US" dirty="0" smtClean="0"/>
              <a:t>, </a:t>
            </a:r>
            <a:r>
              <a:rPr lang="en-US" dirty="0" err="1" smtClean="0"/>
              <a:t>oxcarbazepine</a:t>
            </a:r>
            <a:r>
              <a:rPr lang="en-US" dirty="0" smtClean="0"/>
              <a:t>, </a:t>
            </a:r>
            <a:r>
              <a:rPr lang="en-US" dirty="0" err="1" smtClean="0"/>
              <a:t>phenytoin</a:t>
            </a:r>
            <a:r>
              <a:rPr lang="en-US" dirty="0" smtClean="0"/>
              <a:t>, barbiturates, and </a:t>
            </a:r>
            <a:r>
              <a:rPr lang="en-US" dirty="0" err="1" smtClean="0"/>
              <a:t>topiramate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 err="1" smtClean="0"/>
              <a:t>Lamotrigine</a:t>
            </a:r>
            <a:r>
              <a:rPr lang="en-US" dirty="0" smtClean="0"/>
              <a:t> is not an enzyme inducer but can decrease </a:t>
            </a:r>
            <a:r>
              <a:rPr lang="en-US" dirty="0" err="1" smtClean="0"/>
              <a:t>levonorgestrel</a:t>
            </a:r>
            <a:r>
              <a:rPr lang="en-US" dirty="0" smtClean="0"/>
              <a:t> plasma concentration through other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Epilepsy in children</a:t>
            </a:r>
          </a:p>
          <a:p>
            <a:pPr>
              <a:buNone/>
            </a:pPr>
            <a:r>
              <a:rPr lang="en-US" dirty="0" smtClean="0"/>
              <a:t>Treatments are similar to those used in adults, but certain seizure types necessitate drugs that are rarely used in adults, e.g. </a:t>
            </a:r>
            <a:r>
              <a:rPr lang="en-US" dirty="0" err="1" smtClean="0"/>
              <a:t>ethosuximide</a:t>
            </a:r>
            <a:r>
              <a:rPr lang="en-US" dirty="0" smtClean="0"/>
              <a:t> for absence seizures, or </a:t>
            </a:r>
            <a:r>
              <a:rPr lang="en-US" dirty="0" err="1" smtClean="0"/>
              <a:t>vigabatrin</a:t>
            </a:r>
            <a:r>
              <a:rPr lang="en-US" dirty="0" smtClean="0"/>
              <a:t> for refractory partial seizures (partly because children may become irritable or more cognitively impaired with drugs such as </a:t>
            </a:r>
            <a:r>
              <a:rPr lang="en-US" dirty="0" err="1" smtClean="0"/>
              <a:t>valproate</a:t>
            </a:r>
            <a:r>
              <a:rPr lang="en-US" dirty="0" smtClean="0"/>
              <a:t> and </a:t>
            </a:r>
            <a:r>
              <a:rPr lang="en-US" dirty="0" err="1" smtClean="0"/>
              <a:t>phenobarbital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Status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epilepticus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Treatment of seizures is initially with the intravenous benzodiazepine </a:t>
            </a:r>
            <a:r>
              <a:rPr lang="en-US" dirty="0" err="1" smtClean="0"/>
              <a:t>lorazepam</a:t>
            </a:r>
            <a:r>
              <a:rPr lang="en-US" dirty="0" smtClean="0"/>
              <a:t> (0.5–4 mg). </a:t>
            </a:r>
            <a:r>
              <a:rPr lang="en-US" dirty="0" err="1" smtClean="0"/>
              <a:t>Lorazepam</a:t>
            </a:r>
            <a:r>
              <a:rPr lang="en-US" dirty="0" smtClean="0"/>
              <a:t> is preferred to diazepam because it has a longer effective t½ and is less </a:t>
            </a:r>
            <a:r>
              <a:rPr lang="en-US" dirty="0" err="1" smtClean="0"/>
              <a:t>lipophilic</a:t>
            </a:r>
            <a:r>
              <a:rPr lang="en-US" dirty="0" smtClean="0"/>
              <a:t> and so accumulates less in fat, causing less delayed toxicity (hypotension and respiratory depression)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sz="3200" b="1" dirty="0" smtClean="0">
                <a:solidFill>
                  <a:srgbClr val="FF0000"/>
                </a:solidFill>
              </a:rPr>
              <a:t> seizure </a:t>
            </a:r>
            <a:r>
              <a:rPr lang="en-US" dirty="0" smtClean="0"/>
              <a:t>is a clinical symptom or sign caused by abnormal electrical discharges within the cerebral cortex.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Phenytoin</a:t>
            </a:r>
            <a:r>
              <a:rPr lang="en-US" dirty="0" smtClean="0"/>
              <a:t> </a:t>
            </a:r>
            <a:r>
              <a:rPr lang="en-US" dirty="0" smtClean="0"/>
              <a:t>I</a:t>
            </a:r>
            <a:r>
              <a:rPr lang="en-US" dirty="0" smtClean="0"/>
              <a:t>.V. </a:t>
            </a:r>
            <a:r>
              <a:rPr lang="en-US" dirty="0" smtClean="0"/>
              <a:t>may be started simultaneously to suppress further seizures, given as a loading dose (15–20 mg/kg body-weight) over 1 h</a:t>
            </a:r>
          </a:p>
          <a:p>
            <a:r>
              <a:rPr lang="en-US" dirty="0" smtClean="0"/>
              <a:t>Phenobarbital may be given </a:t>
            </a:r>
            <a:r>
              <a:rPr lang="en-US" dirty="0" smtClean="0"/>
              <a:t>I</a:t>
            </a:r>
            <a:r>
              <a:rPr lang="en-US" dirty="0" smtClean="0"/>
              <a:t>.V. </a:t>
            </a:r>
            <a:r>
              <a:rPr lang="en-US" dirty="0" smtClean="0"/>
              <a:t>as a third-line drug when seizures </a:t>
            </a:r>
            <a:r>
              <a:rPr lang="en-US" dirty="0" smtClean="0"/>
              <a:t>continue.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resuscitation facilities are not immediately available, diazepam by rectal solution is a useful option. In some cases, </a:t>
            </a:r>
            <a:r>
              <a:rPr lang="en-US" dirty="0" err="1" smtClean="0"/>
              <a:t>midazolam</a:t>
            </a:r>
            <a:r>
              <a:rPr lang="en-US" dirty="0" smtClean="0"/>
              <a:t> (nasally) may be preferred, e.g. in children or those with severe learning </a:t>
            </a:r>
            <a:r>
              <a:rPr lang="en-US" dirty="0" err="1" smtClean="0"/>
              <a:t>disabilit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Magnesium sulfate is the treatment of </a:t>
            </a:r>
            <a:r>
              <a:rPr lang="en-US" dirty="0" err="1" smtClean="0"/>
              <a:t>choise</a:t>
            </a:r>
            <a:r>
              <a:rPr lang="en-US" dirty="0" smtClean="0"/>
              <a:t> for seizure related to </a:t>
            </a:r>
            <a:r>
              <a:rPr lang="en-US" dirty="0" err="1" smtClean="0"/>
              <a:t>eclampsia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Important note </a:t>
            </a:r>
          </a:p>
          <a:p>
            <a:pPr>
              <a:buNone/>
            </a:pPr>
            <a:r>
              <a:rPr lang="en-US" dirty="0" smtClean="0"/>
              <a:t>-First line drugs are </a:t>
            </a:r>
            <a:r>
              <a:rPr lang="en-US" dirty="0" err="1" smtClean="0"/>
              <a:t>carbamazepine</a:t>
            </a:r>
            <a:r>
              <a:rPr lang="en-US" dirty="0" smtClean="0"/>
              <a:t> and sodium </a:t>
            </a:r>
            <a:r>
              <a:rPr lang="en-US" dirty="0" err="1" smtClean="0"/>
              <a:t>valproate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-Alternative </a:t>
            </a:r>
            <a:r>
              <a:rPr lang="en-US" dirty="0" err="1" smtClean="0"/>
              <a:t>monotherapy</a:t>
            </a:r>
            <a:r>
              <a:rPr lang="en-US" dirty="0" smtClean="0"/>
              <a:t> </a:t>
            </a:r>
            <a:r>
              <a:rPr lang="en-US" dirty="0" err="1" smtClean="0"/>
              <a:t>Lamotrigine</a:t>
            </a:r>
            <a:r>
              <a:rPr lang="en-US" dirty="0" smtClean="0"/>
              <a:t>, </a:t>
            </a:r>
            <a:r>
              <a:rPr lang="en-US" dirty="0" err="1" smtClean="0"/>
              <a:t>oxacarbazepine</a:t>
            </a:r>
            <a:r>
              <a:rPr lang="en-US" dirty="0" smtClean="0"/>
              <a:t>, </a:t>
            </a:r>
            <a:r>
              <a:rPr lang="en-US" dirty="0" err="1" smtClean="0"/>
              <a:t>topiramate</a:t>
            </a:r>
            <a:r>
              <a:rPr lang="en-US" dirty="0" smtClean="0"/>
              <a:t>… etc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-As part of combination therapy </a:t>
            </a:r>
            <a:r>
              <a:rPr lang="en-US" dirty="0" err="1" smtClean="0"/>
              <a:t>Gabapentine</a:t>
            </a:r>
            <a:r>
              <a:rPr lang="en-US" dirty="0" smtClean="0"/>
              <a:t>, , </a:t>
            </a:r>
            <a:r>
              <a:rPr lang="en-US" dirty="0" err="1" smtClean="0"/>
              <a:t>tiagabine</a:t>
            </a:r>
            <a:r>
              <a:rPr lang="en-US" dirty="0" smtClean="0"/>
              <a:t>, </a:t>
            </a:r>
            <a:r>
              <a:rPr lang="en-US" dirty="0" err="1" smtClean="0"/>
              <a:t>vigabatrin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Treatment of partial seizures </a:t>
            </a:r>
            <a:r>
              <a:rPr lang="en-US" dirty="0" smtClean="0"/>
              <a:t>(simple, complex, with or without secondary generalization)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Preferred </a:t>
            </a:r>
            <a:r>
              <a:rPr lang="en-US" dirty="0" err="1" smtClean="0"/>
              <a:t>monotherapy</a:t>
            </a:r>
            <a:r>
              <a:rPr lang="en-US" dirty="0" smtClean="0"/>
              <a:t>   </a:t>
            </a:r>
            <a:r>
              <a:rPr lang="en-US" dirty="0" err="1" smtClean="0"/>
              <a:t>carbamazepine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Alternative:   </a:t>
            </a:r>
            <a:r>
              <a:rPr lang="en-US" dirty="0" err="1" smtClean="0"/>
              <a:t>valproic</a:t>
            </a:r>
            <a:r>
              <a:rPr lang="en-US" dirty="0" smtClean="0"/>
              <a:t> acid, </a:t>
            </a:r>
            <a:r>
              <a:rPr lang="en-US" dirty="0" err="1" smtClean="0"/>
              <a:t>lamotrigine</a:t>
            </a:r>
            <a:r>
              <a:rPr lang="en-US" dirty="0" smtClean="0"/>
              <a:t> and </a:t>
            </a:r>
            <a:r>
              <a:rPr lang="en-US" dirty="0" err="1" smtClean="0"/>
              <a:t>levetiracetam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Treatment of generalized seizures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• Preferred </a:t>
            </a:r>
            <a:r>
              <a:rPr lang="en-US" dirty="0" err="1" smtClean="0"/>
              <a:t>monotherapy</a:t>
            </a:r>
            <a:r>
              <a:rPr lang="en-US" dirty="0" smtClean="0"/>
              <a:t> Sodium </a:t>
            </a:r>
            <a:r>
              <a:rPr lang="en-US" dirty="0" err="1" smtClean="0"/>
              <a:t>valproate</a:t>
            </a:r>
            <a:r>
              <a:rPr lang="en-US" dirty="0" smtClean="0"/>
              <a:t> and </a:t>
            </a:r>
            <a:r>
              <a:rPr lang="en-US" dirty="0" err="1" smtClean="0"/>
              <a:t>lamotrigine</a:t>
            </a:r>
            <a:r>
              <a:rPr lang="en-US" dirty="0" smtClean="0"/>
              <a:t> are effective against all the generalized seizures.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Alternative </a:t>
            </a:r>
            <a:r>
              <a:rPr lang="en-US" dirty="0" err="1" smtClean="0"/>
              <a:t>monotherapies</a:t>
            </a:r>
            <a:r>
              <a:rPr lang="en-US" dirty="0" smtClean="0"/>
              <a:t> Depend on seizure type.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Tonic-</a:t>
            </a:r>
            <a:r>
              <a:rPr lang="en-US" dirty="0" err="1" smtClean="0">
                <a:solidFill>
                  <a:srgbClr val="FF0000"/>
                </a:solidFill>
              </a:rPr>
              <a:t>clonic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/>
              <a:t>levetiracetam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Absence          </a:t>
            </a:r>
            <a:r>
              <a:rPr lang="en-US" dirty="0" err="1" smtClean="0"/>
              <a:t>Ethosuximide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Myoclonic</a:t>
            </a:r>
            <a:r>
              <a:rPr lang="en-US" dirty="0" smtClean="0"/>
              <a:t>        </a:t>
            </a:r>
            <a:r>
              <a:rPr lang="en-US" dirty="0" err="1" smtClean="0"/>
              <a:t>Clonazepam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Side effects of AEDs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عنصر نائب للمحتوى 3" descr="side effec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284732"/>
            <a:ext cx="8915400" cy="5573268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bas\Desktop\th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53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contrast, </a:t>
            </a:r>
            <a:r>
              <a:rPr lang="en-US" sz="3200" b="1" dirty="0" smtClean="0">
                <a:solidFill>
                  <a:srgbClr val="FF0000"/>
                </a:solidFill>
              </a:rPr>
              <a:t>epilepsy</a:t>
            </a:r>
            <a:r>
              <a:rPr lang="en-US" dirty="0" smtClean="0"/>
              <a:t> refers to the clinical syndrome of recurrent seizures, and implies a pathological state that predisposes to further future seizures.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Epilepsy affects 0.5-1% of the general population. This may remain </a:t>
            </a:r>
            <a:r>
              <a:rPr lang="en-US" u="sng" dirty="0" smtClean="0">
                <a:solidFill>
                  <a:srgbClr val="FF0000"/>
                </a:solidFill>
              </a:rPr>
              <a:t>localized (focal seizure) </a:t>
            </a:r>
            <a:r>
              <a:rPr lang="en-US" dirty="0" smtClean="0"/>
              <a:t>or may spread to cause a </a:t>
            </a:r>
            <a:r>
              <a:rPr lang="en-US" u="sng" dirty="0" smtClean="0">
                <a:solidFill>
                  <a:srgbClr val="002060"/>
                </a:solidFill>
              </a:rPr>
              <a:t>secondary generalized seizure</a:t>
            </a:r>
            <a:r>
              <a:rPr lang="en-US" dirty="0" smtClean="0"/>
              <a:t>, or affect all cortical </a:t>
            </a:r>
            <a:r>
              <a:rPr lang="en-US" dirty="0" err="1" smtClean="0"/>
              <a:t>neurones</a:t>
            </a:r>
            <a:r>
              <a:rPr lang="en-US" dirty="0" smtClean="0"/>
              <a:t> </a:t>
            </a:r>
            <a:r>
              <a:rPr lang="en-US" dirty="0" err="1" smtClean="0"/>
              <a:t>simultaneouusly</a:t>
            </a:r>
            <a:r>
              <a:rPr lang="en-US" dirty="0" smtClean="0"/>
              <a:t> (</a:t>
            </a:r>
            <a:r>
              <a:rPr lang="en-US" u="sng" dirty="0" smtClean="0">
                <a:solidFill>
                  <a:srgbClr val="FF0000"/>
                </a:solidFill>
              </a:rPr>
              <a:t>primary </a:t>
            </a:r>
            <a:r>
              <a:rPr lang="en-US" u="sng" dirty="0" err="1" smtClean="0">
                <a:solidFill>
                  <a:srgbClr val="FF0000"/>
                </a:solidFill>
              </a:rPr>
              <a:t>generlized</a:t>
            </a:r>
            <a:r>
              <a:rPr lang="en-US" u="sng" dirty="0" smtClean="0">
                <a:solidFill>
                  <a:srgbClr val="FF0000"/>
                </a:solidFill>
              </a:rPr>
              <a:t> seizure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Practical guide to antiepileptic drugs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1-</a:t>
            </a:r>
            <a:r>
              <a:rPr lang="en-US" b="1" dirty="0" smtClean="0">
                <a:solidFill>
                  <a:srgbClr val="FF0000"/>
                </a:solidFill>
              </a:rPr>
              <a:t>When to initiate</a:t>
            </a:r>
          </a:p>
          <a:p>
            <a:pPr>
              <a:buNone/>
            </a:pPr>
            <a:r>
              <a:rPr lang="en-US" dirty="0" smtClean="0"/>
              <a:t>   following a single seizure, anticonvulsants are not generally prescribed, whereas after two or more distinct seizure episodes (i.e. with more than a few weeks apart between episodes), they generally are prescribed.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2-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Monotherapy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Initial therapy is confined to a single drug (i.e. </a:t>
            </a:r>
            <a:r>
              <a:rPr lang="en-US" dirty="0" err="1" smtClean="0"/>
              <a:t>monotherapy</a:t>
            </a:r>
            <a:r>
              <a:rPr lang="en-US" dirty="0" smtClean="0"/>
              <a:t>) that is usually effective in stopping seizures or at least significantly decreasing their frequency.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majority of epilepsy patients (70%) can remain on </a:t>
            </a:r>
            <a:r>
              <a:rPr lang="en-US" dirty="0" err="1" smtClean="0"/>
              <a:t>monotherapy</a:t>
            </a:r>
            <a:r>
              <a:rPr lang="en-US" dirty="0" smtClean="0"/>
              <a:t> for adequate control, although sometimes the choice of </a:t>
            </a:r>
            <a:r>
              <a:rPr lang="en-US" dirty="0" err="1" smtClean="0"/>
              <a:t>monotherapy</a:t>
            </a:r>
            <a:r>
              <a:rPr lang="en-US" dirty="0" smtClean="0"/>
              <a:t> may need to be switched to allow for tolerance or </a:t>
            </a:r>
            <a:r>
              <a:rPr lang="en-US" dirty="0" err="1" smtClean="0"/>
              <a:t>optimisation</a:t>
            </a:r>
            <a:r>
              <a:rPr lang="en-US" dirty="0" smtClean="0"/>
              <a:t> of seizure control.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3-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What drug to initiate</a:t>
            </a:r>
          </a:p>
          <a:p>
            <a:pPr>
              <a:buNone/>
            </a:pPr>
            <a:r>
              <a:rPr lang="en-US" dirty="0" smtClean="0"/>
              <a:t>Depending primary on seizure type, because in certain cases the spectrum of seizure efficacy is limited, and, moreover, certain seizure types can be worsened by ill-chosen drugs</a:t>
            </a:r>
            <a:r>
              <a:rPr lang="en-US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For example, </a:t>
            </a:r>
            <a:r>
              <a:rPr lang="en-US" dirty="0" err="1" smtClean="0"/>
              <a:t>carbamazepine</a:t>
            </a:r>
            <a:r>
              <a:rPr lang="en-US" dirty="0" smtClean="0"/>
              <a:t> is an effective first-line therapy for partial seizures but may worsen absence or </a:t>
            </a:r>
            <a:r>
              <a:rPr lang="en-US" dirty="0" err="1" smtClean="0"/>
              <a:t>myoclonic</a:t>
            </a:r>
            <a:r>
              <a:rPr lang="en-US" dirty="0" smtClean="0"/>
              <a:t> seizures.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similarly </a:t>
            </a:r>
            <a:r>
              <a:rPr lang="en-US" dirty="0" err="1" smtClean="0"/>
              <a:t>phenytoin</a:t>
            </a:r>
            <a:r>
              <a:rPr lang="en-US" dirty="0" smtClean="0"/>
              <a:t> can worsen absence and </a:t>
            </a:r>
            <a:r>
              <a:rPr lang="en-US" dirty="0" err="1" smtClean="0"/>
              <a:t>myoclonic</a:t>
            </a:r>
            <a:r>
              <a:rPr lang="en-US" dirty="0" smtClean="0"/>
              <a:t> seizures. </a:t>
            </a:r>
            <a:r>
              <a:rPr lang="en-US" dirty="0" err="1" smtClean="0"/>
              <a:t>Ethosuximide</a:t>
            </a:r>
            <a:r>
              <a:rPr lang="en-US" dirty="0" smtClean="0"/>
              <a:t>, by contrast, is only effective in primary </a:t>
            </a:r>
            <a:r>
              <a:rPr lang="en-US" dirty="0" err="1" smtClean="0"/>
              <a:t>generalised</a:t>
            </a:r>
            <a:r>
              <a:rPr lang="en-US" dirty="0" smtClean="0"/>
              <a:t>, and not partial, </a:t>
            </a:r>
            <a:r>
              <a:rPr lang="en-US" dirty="0" smtClean="0"/>
              <a:t>seizures.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2156</TotalTime>
  <Words>826</Words>
  <Application>Microsoft Office PowerPoint</Application>
  <PresentationFormat>عرض على الشاشة (3:4)‏</PresentationFormat>
  <Paragraphs>68</Paragraphs>
  <Slides>28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ألوان متوسطة</vt:lpstr>
      <vt:lpstr>    Evaluation of antiepileptic drugs</vt:lpstr>
      <vt:lpstr>الشريحة 2</vt:lpstr>
      <vt:lpstr>الشريحة 3</vt:lpstr>
      <vt:lpstr>الشريحة 4</vt:lpstr>
      <vt:lpstr>Practical guide to antiepileptic drugs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Side effects of AEDs</vt:lpstr>
      <vt:lpstr>الشريحة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antiepileptic drugs</dc:title>
  <dc:creator>abbas</dc:creator>
  <cp:lastModifiedBy>abbas</cp:lastModifiedBy>
  <cp:revision>81</cp:revision>
  <dcterms:created xsi:type="dcterms:W3CDTF">2017-11-08T15:11:37Z</dcterms:created>
  <dcterms:modified xsi:type="dcterms:W3CDTF">2017-12-19T04:21:01Z</dcterms:modified>
</cp:coreProperties>
</file>